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60" r:id="rId4"/>
    <p:sldId id="320" r:id="rId5"/>
    <p:sldId id="439" r:id="rId6"/>
    <p:sldId id="573" r:id="rId7"/>
    <p:sldId id="517" r:id="rId8"/>
    <p:sldId id="548" r:id="rId9"/>
    <p:sldId id="549" r:id="rId10"/>
    <p:sldId id="559" r:id="rId11"/>
    <p:sldId id="550" r:id="rId12"/>
    <p:sldId id="533" r:id="rId13"/>
    <p:sldId id="558" r:id="rId14"/>
    <p:sldId id="551" r:id="rId15"/>
    <p:sldId id="552" r:id="rId16"/>
    <p:sldId id="553" r:id="rId17"/>
    <p:sldId id="560" r:id="rId18"/>
    <p:sldId id="561" r:id="rId19"/>
    <p:sldId id="562" r:id="rId20"/>
    <p:sldId id="368" r:id="rId21"/>
    <p:sldId id="298" r:id="rId22"/>
    <p:sldId id="29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22" autoAdjust="0"/>
  </p:normalViewPr>
  <p:slideViewPr>
    <p:cSldViewPr>
      <p:cViewPr varScale="1">
        <p:scale>
          <a:sx n="123" d="100"/>
          <a:sy n="123" d="100"/>
        </p:scale>
        <p:origin x="12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8A65FE14-F1E4-454E-B559-D2161E1324C3}"/>
    <pc:docChg chg="modSld">
      <pc:chgData name="Wittman, Barry" userId="bff186cd-6ce8-41ba-8e8c-e85cdef216de" providerId="ADAL" clId="{8A65FE14-F1E4-454E-B559-D2161E1324C3}" dt="2020-03-22T19:10:03.378" v="56"/>
      <pc:docMkLst>
        <pc:docMk/>
      </pc:docMkLst>
      <pc:sldChg chg="modSp">
        <pc:chgData name="Wittman, Barry" userId="bff186cd-6ce8-41ba-8e8c-e85cdef216de" providerId="ADAL" clId="{8A65FE14-F1E4-454E-B559-D2161E1324C3}" dt="2020-03-19T10:19:58.144" v="5" actId="20577"/>
        <pc:sldMkLst>
          <pc:docMk/>
          <pc:sldMk cId="0" sldId="256"/>
        </pc:sldMkLst>
        <pc:spChg chg="mod">
          <ac:chgData name="Wittman, Barry" userId="bff186cd-6ce8-41ba-8e8c-e85cdef216de" providerId="ADAL" clId="{8A65FE14-F1E4-454E-B559-D2161E1324C3}" dt="2020-03-19T10:19:58.144" v="5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8A65FE14-F1E4-454E-B559-D2161E1324C3}" dt="2020-03-19T10:27:59.852" v="55" actId="20577"/>
        <pc:sldMkLst>
          <pc:docMk/>
          <pc:sldMk cId="0" sldId="297"/>
        </pc:sldMkLst>
        <pc:spChg chg="mod">
          <ac:chgData name="Wittman, Barry" userId="bff186cd-6ce8-41ba-8e8c-e85cdef216de" providerId="ADAL" clId="{8A65FE14-F1E4-454E-B559-D2161E1324C3}" dt="2020-03-19T10:27:59.852" v="55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8A65FE14-F1E4-454E-B559-D2161E1324C3}" dt="2020-03-22T19:10:03.378" v="56"/>
        <pc:sldMkLst>
          <pc:docMk/>
          <pc:sldMk cId="0" sldId="298"/>
        </pc:sldMkLst>
        <pc:spChg chg="mod">
          <ac:chgData name="Wittman, Barry" userId="bff186cd-6ce8-41ba-8e8c-e85cdef216de" providerId="ADAL" clId="{8A65FE14-F1E4-454E-B559-D2161E1324C3}" dt="2020-03-22T19:10:03.378" v="56"/>
          <ac:spMkLst>
            <pc:docMk/>
            <pc:sldMk cId="0" sldId="29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73CF52-2E39-4465-B339-7132218FFFB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24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 2400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8 </a:t>
            </a:r>
            <a:r>
              <a:rPr lang="en-US"/>
              <a:t>- Friday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 more confusing!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3302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You can actually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the name of the </a:t>
            </a:r>
            <a:r>
              <a:rPr lang="en-US" dirty="0" err="1"/>
              <a:t>struct</a:t>
            </a:r>
            <a:r>
              <a:rPr lang="en-US" dirty="0"/>
              <a:t> to be the same without the </a:t>
            </a:r>
            <a:r>
              <a:rPr lang="en-US" dirty="0" err="1"/>
              <a:t>struct</a:t>
            </a:r>
            <a:r>
              <a:rPr lang="en-US" dirty="0"/>
              <a:t> part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Or, if you don't need the name of the </a:t>
            </a:r>
            <a:r>
              <a:rPr lang="en-US" dirty="0" err="1"/>
              <a:t>struct</a:t>
            </a:r>
            <a:r>
              <a:rPr lang="en-US" dirty="0"/>
              <a:t> inside itself, you can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an </a:t>
            </a:r>
            <a:r>
              <a:rPr lang="en-US" i="1" dirty="0"/>
              <a:t>anonymous</a:t>
            </a:r>
            <a:r>
              <a:rPr lang="en-US" dirty="0"/>
              <a:t>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590802"/>
            <a:ext cx="10972800" cy="1523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name[100];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weight;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wombat;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105402"/>
            <a:ext cx="10972800" cy="1523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name[100];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weight;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wombat;</a:t>
            </a:r>
          </a:p>
        </p:txBody>
      </p:sp>
    </p:spTree>
    <p:extLst>
      <p:ext uri="{BB962C8B-B14F-4D97-AF65-F5344CB8AC3E}">
        <p14:creationId xmlns:p14="http://schemas.microsoft.com/office/powerpoint/2010/main" val="158781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08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took COMP 2100, </a:t>
            </a:r>
            <a:r>
              <a:rPr lang="en-US"/>
              <a:t>you know </a:t>
            </a:r>
            <a:r>
              <a:rPr lang="en-US" dirty="0"/>
              <a:t>the power of the linked list</a:t>
            </a:r>
          </a:p>
          <a:p>
            <a:r>
              <a:rPr lang="en-US" dirty="0"/>
              <a:t>A linked list is a dynamic data structure with the following features:</a:t>
            </a:r>
          </a:p>
          <a:p>
            <a:pPr lvl="1"/>
            <a:r>
              <a:rPr lang="en-US" dirty="0"/>
              <a:t>Insertion, add, and delete can be O(1) time</a:t>
            </a:r>
          </a:p>
          <a:p>
            <a:pPr lvl="1"/>
            <a:r>
              <a:rPr lang="en-US" dirty="0"/>
              <a:t>Search is O(</a:t>
            </a:r>
            <a:r>
              <a:rPr lang="en-US" b="1" i="1" dirty="0"/>
              <a:t>n</a:t>
            </a:r>
            <a:r>
              <a:rPr lang="en-US" dirty="0"/>
              <a:t>) time</a:t>
            </a:r>
          </a:p>
          <a:p>
            <a:pPr lvl="1"/>
            <a:r>
              <a:rPr lang="en-US" dirty="0"/>
              <a:t>They are ideally suited for a merge sort</a:t>
            </a:r>
          </a:p>
          <a:p>
            <a:pPr lvl="1"/>
            <a:r>
              <a:rPr lang="en-US" dirty="0"/>
              <a:t>They are a pain to program</a:t>
            </a:r>
          </a:p>
        </p:txBody>
      </p:sp>
    </p:spTree>
    <p:extLst>
      <p:ext uri="{BB962C8B-B14F-4D97-AF65-F5344CB8AC3E}">
        <p14:creationId xmlns:p14="http://schemas.microsoft.com/office/powerpoint/2010/main" val="35404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Singly linked list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Node consists of data and a single next pointer</a:t>
            </a:r>
          </a:p>
          <a:p>
            <a:r>
              <a:rPr lang="en-US"/>
              <a:t>Advantages: fast and easy to implement</a:t>
            </a:r>
          </a:p>
          <a:p>
            <a:r>
              <a:rPr lang="en-US"/>
              <a:t>Disadvantages: forward movement only</a:t>
            </a:r>
            <a:endParaRPr lang="en-US" dirty="0"/>
          </a:p>
        </p:txBody>
      </p:sp>
      <p:cxnSp>
        <p:nvCxnSpPr>
          <p:cNvPr id="4" name="Straight Arrow Connector 3"/>
          <p:cNvCxnSpPr>
            <a:stCxn id="10" idx="3"/>
            <a:endCxn id="11" idx="1"/>
          </p:cNvCxnSpPr>
          <p:nvPr/>
        </p:nvCxnSpPr>
        <p:spPr>
          <a:xfrm>
            <a:off x="4572000" y="5029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11" idx="3"/>
            <a:endCxn id="12" idx="1"/>
          </p:cNvCxnSpPr>
          <p:nvPr/>
        </p:nvCxnSpPr>
        <p:spPr>
          <a:xfrm>
            <a:off x="7315200" y="5029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hape 5"/>
          <p:cNvCxnSpPr>
            <a:stCxn id="12" idx="3"/>
          </p:cNvCxnSpPr>
          <p:nvPr/>
        </p:nvCxnSpPr>
        <p:spPr>
          <a:xfrm>
            <a:off x="10058400" y="50292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hape 6"/>
          <p:cNvCxnSpPr>
            <a:endCxn id="10" idx="1"/>
          </p:cNvCxnSpPr>
          <p:nvPr/>
        </p:nvCxnSpPr>
        <p:spPr>
          <a:xfrm rot="16200000" flipH="1">
            <a:off x="2171700" y="4457700"/>
            <a:ext cx="762000" cy="3810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0" y="5874604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52600" y="38100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head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43200" y="45720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86400" y="45720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47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29600" y="45720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58</a:t>
            </a:r>
          </a:p>
        </p:txBody>
      </p:sp>
    </p:spTree>
    <p:extLst>
      <p:ext uri="{BB962C8B-B14F-4D97-AF65-F5344CB8AC3E}">
        <p14:creationId xmlns:p14="http://schemas.microsoft.com/office/powerpoint/2010/main" val="294636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C doesn't have classes, we can't make a self-contained linked list</a:t>
            </a:r>
          </a:p>
          <a:p>
            <a:r>
              <a:rPr lang="en-US" dirty="0"/>
              <a:t>But we can create nodes and a set of operations to use on them</a:t>
            </a:r>
          </a:p>
          <a:p>
            <a:r>
              <a:rPr lang="en-US" dirty="0"/>
              <a:t>Clearly, we'll need a struct to make the node</a:t>
            </a:r>
          </a:p>
          <a:p>
            <a:pPr lvl="1"/>
            <a:r>
              <a:rPr lang="en-US" dirty="0"/>
              <a:t>It will contain data</a:t>
            </a:r>
          </a:p>
          <a:p>
            <a:pPr lvl="1"/>
            <a:r>
              <a:rPr lang="en-US" dirty="0"/>
              <a:t>It will contain a pointer to the next node in the list</a:t>
            </a:r>
          </a:p>
          <a:p>
            <a:r>
              <a:rPr lang="en-US" dirty="0"/>
              <a:t>Doubly-linked lists are possible too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15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node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9398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We'll use this definition for our node for singly linked lists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Somewhere, we will have the following variable to hold the beginning of the list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209800"/>
            <a:ext cx="10972800" cy="2319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node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data;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_node*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next;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node;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56260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node* head = 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39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to front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define a function that takes a pointer to a (possibly empty) linked list and adds a value to the front</a:t>
            </a:r>
          </a:p>
          <a:p>
            <a:r>
              <a:rPr lang="en-US" dirty="0"/>
              <a:t>There are two possible ways to do it</a:t>
            </a:r>
          </a:p>
          <a:p>
            <a:pPr lvl="1"/>
            <a:r>
              <a:rPr lang="en-US" dirty="0"/>
              <a:t>Return the new head of the list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Take a pointer to a pointer and change it directly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00533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node* add(node* head,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value);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48640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add(node**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headPointer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value);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02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Let's define a function that takes a pointer to a (possibly empty) linked list and a value and returns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dirty="0"/>
              <a:t> containing the value</a:t>
            </a:r>
          </a:p>
          <a:p>
            <a:pPr lvl="1"/>
            <a:r>
              <a:rPr lang="en-US" dirty="0"/>
              <a:t>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if there is no such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03860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node* find(node* head,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value);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62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Let's define a function that takes a pointer to a (possibly empty) linked list and returns the sum of the values inside</a:t>
            </a:r>
          </a:p>
          <a:p>
            <a:pPr lvl="1"/>
            <a:r>
              <a:rPr lang="en-US" dirty="0"/>
              <a:t>An empty list has a sum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50520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sum(node* head);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7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092208"/>
          </a:xfrm>
        </p:spPr>
        <p:txBody>
          <a:bodyPr>
            <a:normAutofit fontScale="92500"/>
          </a:bodyPr>
          <a:lstStyle/>
          <a:p>
            <a:r>
              <a:rPr lang="en-US" dirty="0"/>
              <a:t>Let's define a function that takes a pointer to a (possibly empty) linked list and deletes the first occurrence of a given value</a:t>
            </a:r>
          </a:p>
          <a:p>
            <a:pPr lvl="1"/>
            <a:r>
              <a:rPr lang="en-US" dirty="0"/>
              <a:t>List is unchanged if the value isn't found</a:t>
            </a:r>
          </a:p>
          <a:p>
            <a:r>
              <a:rPr lang="en-US" dirty="0"/>
              <a:t>There are two possible ways to do it</a:t>
            </a:r>
          </a:p>
          <a:p>
            <a:pPr lvl="1"/>
            <a:r>
              <a:rPr lang="en-US" dirty="0"/>
              <a:t>Return the new head of the list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Take a pointer to a pointer and change it directly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31013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node* remove(node* head,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value);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68173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remove(node**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headPointer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value);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00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String and integer conversion</a:t>
            </a:r>
          </a:p>
          <a:p>
            <a:r>
              <a:rPr lang="en-US" dirty="0"/>
              <a:t>Struct practice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on linked lists</a:t>
            </a:r>
          </a:p>
          <a:p>
            <a:r>
              <a:rPr lang="en-US" dirty="0"/>
              <a:t>Unions and bit fields</a:t>
            </a:r>
          </a:p>
          <a:p>
            <a:r>
              <a:rPr lang="en-US" b="1" dirty="0"/>
              <a:t>No class next week!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Project 4</a:t>
            </a:r>
          </a:p>
          <a:p>
            <a:pPr lvl="1"/>
            <a:r>
              <a:rPr lang="en-US" b="1"/>
              <a:t>Due Friday </a:t>
            </a:r>
            <a:r>
              <a:rPr lang="en-US" b="1" dirty="0"/>
              <a:t>after spring break by midnight!</a:t>
            </a:r>
          </a:p>
          <a:p>
            <a:r>
              <a:rPr lang="en-US" dirty="0"/>
              <a:t>Keep reading K&amp;R chapter 6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2430374B-5190-479A-851B-D385A6A43818}"/>
              </a:ext>
            </a:extLst>
          </p:cNvPr>
          <p:cNvSpPr txBox="1">
            <a:spLocks/>
          </p:cNvSpPr>
          <p:nvPr/>
        </p:nvSpPr>
        <p:spPr>
          <a:xfrm>
            <a:off x="609600" y="1905000"/>
            <a:ext cx="10972800" cy="434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Font typeface="Wingdings 2"/>
              <a:buNone/>
            </a:pPr>
            <a:r>
              <a:rPr lang="en-US" i="1"/>
              <a:t>On two occasions I have been asked: "Pray, Mr. Babbage, if you put into the machine wrong figures, will the right answers come out?" I am not able rightly to apprehend the kind of confusion of ideas that could provoke such a question.</a:t>
            </a:r>
          </a:p>
          <a:p>
            <a:pPr marL="118872" indent="0">
              <a:buFont typeface="Wingdings 2"/>
              <a:buNone/>
            </a:pPr>
            <a:endParaRPr lang="en-US" i="1"/>
          </a:p>
          <a:p>
            <a:pPr marL="118872" indent="0">
              <a:buFont typeface="Wingdings 2"/>
              <a:buNone/>
            </a:pPr>
            <a:r>
              <a:rPr lang="en-US" i="1"/>
              <a:t>	</a:t>
            </a:r>
            <a:r>
              <a:rPr lang="en-US"/>
              <a:t>Charles Babbage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48425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06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might have noticed that there are all these odd types floating around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size_t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On some systems, you will even see aliases for your basic types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FLOAT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INT32</a:t>
            </a:r>
          </a:p>
          <a:p>
            <a:r>
              <a:rPr lang="en-US" dirty="0"/>
              <a:t>How do people create new names for existing types?</a:t>
            </a:r>
          </a:p>
        </p:txBody>
      </p:sp>
    </p:spTree>
    <p:extLst>
      <p:ext uri="{BB962C8B-B14F-4D97-AF65-F5344CB8AC3E}">
        <p14:creationId xmlns:p14="http://schemas.microsoft.com/office/powerpoint/2010/main" val="322371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typedef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command allows you to make an alias for an existing type</a:t>
            </a:r>
          </a:p>
          <a:p>
            <a:r>
              <a:rPr lang="en-US" dirty="0"/>
              <a:t>You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, the type you want to alias, and then the new name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Don't overuse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It is useful for types like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dirty="0"/>
              <a:t> which can have different meanings in different systems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717166"/>
            <a:ext cx="10972800" cy="115963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SUPER_INT;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SUPER_INT value = 3;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Has type int</a:t>
            </a:r>
            <a:endParaRPr lang="en-US" sz="2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66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with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320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command is commonly used with </a:t>
            </a:r>
            <a:r>
              <a:rPr lang="en-US" dirty="0" err="1"/>
              <a:t>structs</a:t>
            </a:r>
            <a:endParaRPr lang="en-US" dirty="0"/>
          </a:p>
          <a:p>
            <a:pPr lvl="1"/>
            <a:r>
              <a:rPr lang="en-US" dirty="0"/>
              <a:t>Often it is built into the </a:t>
            </a:r>
            <a:r>
              <a:rPr lang="en-US" dirty="0" err="1"/>
              <a:t>struct</a:t>
            </a:r>
            <a:r>
              <a:rPr lang="en-US" dirty="0"/>
              <a:t> declaration process</a:t>
            </a:r>
          </a:p>
          <a:p>
            <a:r>
              <a:rPr lang="en-US" dirty="0"/>
              <a:t>It allows the programmer to leave off the stupid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/>
              <a:t> keyword when declaring variables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type defined is actually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_wombat</a:t>
            </a:r>
          </a:p>
          <a:p>
            <a:r>
              <a:rPr lang="en-US" dirty="0"/>
              <a:t>We can refer to that type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wombat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505200"/>
            <a:ext cx="10972800" cy="1523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_wombat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name[100];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weight;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wombat;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943601"/>
            <a:ext cx="10972800" cy="6095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 martin;</a:t>
            </a:r>
          </a:p>
        </p:txBody>
      </p:sp>
    </p:spTree>
    <p:extLst>
      <p:ext uri="{BB962C8B-B14F-4D97-AF65-F5344CB8AC3E}">
        <p14:creationId xmlns:p14="http://schemas.microsoft.com/office/powerpoint/2010/main" val="139505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5143</TotalTime>
  <Words>827</Words>
  <Application>Microsoft Office PowerPoint</Application>
  <PresentationFormat>Widescreen</PresentationFormat>
  <Paragraphs>146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4 </vt:lpstr>
      <vt:lpstr>Quotes</vt:lpstr>
      <vt:lpstr>typedef</vt:lpstr>
      <vt:lpstr>Naming types</vt:lpstr>
      <vt:lpstr>typedef</vt:lpstr>
      <vt:lpstr>typedef with structs</vt:lpstr>
      <vt:lpstr>Even more confusing!</vt:lpstr>
      <vt:lpstr>Linked lists</vt:lpstr>
      <vt:lpstr>Linked lists</vt:lpstr>
      <vt:lpstr>Singly linked list</vt:lpstr>
      <vt:lpstr>Linked lists in C</vt:lpstr>
      <vt:lpstr>An example node struct</vt:lpstr>
      <vt:lpstr>Add to front</vt:lpstr>
      <vt:lpstr>Find</vt:lpstr>
      <vt:lpstr>Sum values</vt:lpstr>
      <vt:lpstr>Remove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622</cp:revision>
  <dcterms:created xsi:type="dcterms:W3CDTF">2009-08-24T20:26:10Z</dcterms:created>
  <dcterms:modified xsi:type="dcterms:W3CDTF">2025-03-07T17:46:45Z</dcterms:modified>
</cp:coreProperties>
</file>